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Lst>
  <p:sldSz cx="9144000" cy="5143500" type="screen16x9"/>
  <p:notesSz cx="6858000" cy="9144000"/>
  <p:embeddedFontLst>
    <p:embeddedFont>
      <p:font typeface="メイリオ" panose="020B0604030504040204" pitchFamily="50" charset="-128"/>
      <p:regular r:id="rId19"/>
      <p:bold r:id="rId20"/>
      <p:italic r:id="rId21"/>
      <p:boldItalic r:id="rId22"/>
    </p:embeddedFont>
    <p:embeddedFont>
      <p:font typeface="Lato" panose="020B0600070205080204" charset="0"/>
      <p:regular r:id="rId23"/>
      <p:bold r:id="rId24"/>
      <p:italic r:id="rId25"/>
      <p:boldItalic r:id="rId26"/>
    </p:embeddedFont>
    <p:embeddedFont>
      <p:font typeface="Playfair Display" panose="020B0600070205080204" charset="0"/>
      <p:regular r:id="rId27"/>
      <p:bold r:id="rId28"/>
      <p:italic r:id="rId29"/>
      <p:boldItalic r:id="rId30"/>
    </p:embeddedFont>
    <p:embeddedFont>
      <p:font typeface="けいふぉんと" panose="02000600000000000000" pitchFamily="2" charset="-128"/>
      <p:regular r:id="rId31"/>
    </p:embeddedFont>
    <p:embeddedFont>
      <p:font typeface="ラノベPOP v2" panose="00000900000000000000" pitchFamily="50" charset="-128"/>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562"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c46cd0dce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c46cd0dce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8050e62730_0_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8050e62730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代表的なもの今回の記事でご紹介するUnityと、もう一つepicゲームズから出されているゲームエンジンアンリアルエンジン４があります。</a:t>
            </a:r>
            <a:endParaRPr dirty="0"/>
          </a:p>
          <a:p>
            <a:pPr marL="0" lvl="0" indent="0" algn="l" rtl="0">
              <a:spcBef>
                <a:spcPts val="0"/>
              </a:spcBef>
              <a:spcAft>
                <a:spcPts val="0"/>
              </a:spcAft>
              <a:buNone/>
            </a:pPr>
            <a:r>
              <a:rPr lang="ja"/>
              <a:t>つい最近ですが、UE5が出るそうです。</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ja"/>
              <a:t>昔は最初の画面を表示する、ウィンドウを作るだけでも50行ほど書かなくてはならなかったのですが、ゲームエンジンの登場によって</a:t>
            </a:r>
            <a:endParaRPr dirty="0"/>
          </a:p>
          <a:p>
            <a:pPr marL="0" lvl="0" indent="0" algn="l" rtl="0">
              <a:spcBef>
                <a:spcPts val="0"/>
              </a:spcBef>
              <a:spcAft>
                <a:spcPts val="0"/>
              </a:spcAft>
              <a:buNone/>
            </a:pPr>
            <a:r>
              <a:rPr lang="ja" sz="1050">
                <a:solidFill>
                  <a:srgbClr val="4D5156"/>
                </a:solidFill>
                <a:highlight>
                  <a:srgbClr val="FFFFFF"/>
                </a:highlight>
              </a:rPr>
              <a:t>共通して用いられる主要な処理を代行し制作を効率化するということができたので、昔よりは比較的楽にゲームを作ることが少し容易になりました。</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78422161b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78422161b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１様々なプラットフォームのゲームを、制作することができます。</a:t>
            </a:r>
            <a:endParaRPr dirty="0"/>
          </a:p>
          <a:p>
            <a:pPr marL="0" lvl="0" indent="0" algn="l" rtl="0">
              <a:spcBef>
                <a:spcPts val="0"/>
              </a:spcBef>
              <a:spcAft>
                <a:spcPts val="0"/>
              </a:spcAft>
              <a:buNone/>
            </a:pPr>
            <a:r>
              <a:rPr lang="ja"/>
              <a:t>どのようなプラットフォームのゲームを制作できるかというと、PCはもちろん、IOS(別途でビルドするときはMacが必要）、android、PS4、XBOX、WEBGL（web上で動くプラットフォーム例Unityルームトいうサイトなどで使われたりしています。</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46cd0dce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46cd0dc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46cd0dcea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46cd0dce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46cd0dcea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46cd0dce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46cd0dce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46cd0dce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46cd0dcea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46cd0dce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46cd0dcea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46cd0dce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2" name="Google Shape;12;p2"/>
          <p:cNvCxnSpPr/>
          <p:nvPr/>
        </p:nvCxnSpPr>
        <p:spPr>
          <a:xfrm>
            <a:off x="733219" y="2235351"/>
            <a:ext cx="385200" cy="0"/>
          </a:xfrm>
          <a:prstGeom prst="straightConnector1">
            <a:avLst/>
          </a:prstGeom>
          <a:noFill/>
          <a:ln w="28575" cap="flat" cmpd="sng">
            <a:solidFill>
              <a:schemeClr val="dk1"/>
            </a:solidFill>
            <a:prstDash val="solid"/>
            <a:round/>
            <a:headEnd type="none" w="sm" len="sm"/>
            <a:tailEnd type="none" w="sm" len="sm"/>
          </a:ln>
        </p:spPr>
      </p:cxnSp>
      <p:sp>
        <p:nvSpPr>
          <p:cNvPr id="13" name="Google Shape;13;p2"/>
          <p:cNvSpPr txBox="1">
            <a:spLocks noGrp="1"/>
          </p:cNvSpPr>
          <p:nvPr>
            <p:ph type="ctrTitle"/>
          </p:nvPr>
        </p:nvSpPr>
        <p:spPr>
          <a:xfrm>
            <a:off x="630600" y="136800"/>
            <a:ext cx="7893000" cy="1853700"/>
          </a:xfrm>
          <a:prstGeom prst="rect">
            <a:avLst/>
          </a:prstGeom>
        </p:spPr>
        <p:txBody>
          <a:bodyPr spcFirstLastPara="1" wrap="square" lIns="91425" tIns="91425" rIns="91425" bIns="91425" anchor="b" anchorCtr="0">
            <a:noAutofit/>
          </a:bodyPr>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a:endParaRPr/>
          </a:p>
        </p:txBody>
      </p:sp>
      <p:sp>
        <p:nvSpPr>
          <p:cNvPr id="14" name="Google Shape;14;p2"/>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11"/>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11"/>
          <p:cNvSpPr txBox="1">
            <a:spLocks noGrp="1"/>
          </p:cNvSpPr>
          <p:nvPr>
            <p:ph type="title" hasCustomPrompt="1"/>
          </p:nvPr>
        </p:nvSpPr>
        <p:spPr>
          <a:xfrm>
            <a:off x="586725" y="1353788"/>
            <a:ext cx="79707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a:spLocks noGrp="1"/>
          </p:cNvSpPr>
          <p:nvPr>
            <p:ph type="body" idx="1"/>
          </p:nvPr>
        </p:nvSpPr>
        <p:spPr>
          <a:xfrm>
            <a:off x="586725" y="2968388"/>
            <a:ext cx="79707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1" name="Google Shape;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3"/>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3"/>
          <p:cNvSpPr txBox="1">
            <a:spLocks noGrp="1"/>
          </p:cNvSpPr>
          <p:nvPr>
            <p:ph type="title"/>
          </p:nvPr>
        </p:nvSpPr>
        <p:spPr>
          <a:xfrm>
            <a:off x="509550" y="1921350"/>
            <a:ext cx="8124900" cy="130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3" name="Google Shape;23;p4"/>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4" name="Google Shape;24;p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5" name="Google Shape;25;p4"/>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w="28575" cap="flat" cmpd="sng">
            <a:solidFill>
              <a:schemeClr val="dk1"/>
            </a:solidFill>
            <a:prstDash val="solid"/>
            <a:round/>
            <a:headEnd type="none" w="sm" len="sm"/>
            <a:tailEnd type="none" w="sm" len="sm"/>
          </a:ln>
        </p:spPr>
      </p:cxnSp>
      <p:sp>
        <p:nvSpPr>
          <p:cNvPr id="29" name="Google Shape;29;p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5"/>
          <p:cNvSpPr txBox="1">
            <a:spLocks noGrp="1"/>
          </p:cNvSpPr>
          <p:nvPr>
            <p:ph type="body" idx="1"/>
          </p:nvPr>
        </p:nvSpPr>
        <p:spPr>
          <a:xfrm>
            <a:off x="3117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5"/>
          <p:cNvSpPr txBox="1">
            <a:spLocks noGrp="1"/>
          </p:cNvSpPr>
          <p:nvPr>
            <p:ph type="body" idx="2"/>
          </p:nvPr>
        </p:nvSpPr>
        <p:spPr>
          <a:xfrm>
            <a:off x="4832400" y="1417950"/>
            <a:ext cx="3999900" cy="31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w="28575" cap="flat" cmpd="sng">
            <a:solidFill>
              <a:schemeClr val="dk1"/>
            </a:solidFill>
            <a:prstDash val="solid"/>
            <a:round/>
            <a:headEnd type="none" w="sm" len="sm"/>
            <a:tailEnd type="none" w="sm" len="sm"/>
          </a:ln>
        </p:spPr>
      </p:cxnSp>
      <p:sp>
        <p:nvSpPr>
          <p:cNvPr id="38" name="Google Shape;3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11700" y="1640350"/>
            <a:ext cx="2808000" cy="2928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8"/>
          <p:cNvSpPr/>
          <p:nvPr/>
        </p:nvSpPr>
        <p:spPr>
          <a:xfrm>
            <a:off x="586721" y="5076900"/>
            <a:ext cx="7970700" cy="66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48" name="Google Shape;4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9" name="Google Shape;49;p9"/>
          <p:cNvSpPr txBox="1">
            <a:spLocks noGrp="1"/>
          </p:cNvSpPr>
          <p:nvPr>
            <p:ph type="title"/>
          </p:nvPr>
        </p:nvSpPr>
        <p:spPr>
          <a:xfrm>
            <a:off x="265500" y="1084625"/>
            <a:ext cx="4045200" cy="170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45200"/>
            <a:ext cx="4045200" cy="1421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
        <p:nvSpPr>
          <p:cNvPr id="51" name="Google Shape;5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52" name="Google Shape;5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5" name="Google Shape;5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lue-go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725"/>
            <a:ext cx="8520600" cy="645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sz="32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311700" y="1417800"/>
            <a:ext cx="8520600" cy="3150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marL="914400" lvl="1"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ja"/>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3"/>
          <p:cNvSpPr txBox="1">
            <a:spLocks noGrp="1"/>
          </p:cNvSpPr>
          <p:nvPr>
            <p:ph type="ctrTitle"/>
          </p:nvPr>
        </p:nvSpPr>
        <p:spPr>
          <a:xfrm>
            <a:off x="311700" y="744575"/>
            <a:ext cx="8520600" cy="15414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ja"/>
              <a:t>Unitｙとはなにか</a:t>
            </a:r>
            <a:endParaRPr dirty="0"/>
          </a:p>
        </p:txBody>
      </p:sp>
      <p:sp>
        <p:nvSpPr>
          <p:cNvPr id="69" name="Google Shape;69;p13"/>
          <p:cNvSpPr txBox="1">
            <a:spLocks noGrp="1"/>
          </p:cNvSpPr>
          <p:nvPr>
            <p:ph type="subTitle" idx="1"/>
          </p:nvPr>
        </p:nvSpPr>
        <p:spPr>
          <a:xfrm>
            <a:off x="630600" y="3228375"/>
            <a:ext cx="7893000" cy="1274100"/>
          </a:xfrm>
          <a:prstGeom prst="rect">
            <a:avLst/>
          </a:prstGeom>
        </p:spPr>
        <p:txBody>
          <a:bodyPr spcFirstLastPara="1" wrap="square" lIns="91425" tIns="91425" rIns="91425" bIns="91425" anchor="b" anchorCtr="0">
            <a:noAutofit/>
          </a:bodyPr>
          <a:lstStyle/>
          <a:p>
            <a:pPr marL="0" lvl="0" indent="0" algn="l" rtl="0">
              <a:spcBef>
                <a:spcPts val="1000"/>
              </a:spcBef>
              <a:spcAft>
                <a:spcPts val="0"/>
              </a:spcAft>
              <a:buNone/>
            </a:pPr>
            <a:r>
              <a:rPr lang="ja"/>
              <a:t>アレン希夏</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0" y="23825"/>
            <a:ext cx="9144001" cy="5095850"/>
          </a:xfrm>
          <a:prstGeom prst="rect">
            <a:avLst/>
          </a:prstGeom>
          <a:noFill/>
          <a:ln>
            <a:noFill/>
          </a:ln>
        </p:spPr>
      </p:pic>
      <p:sp>
        <p:nvSpPr>
          <p:cNvPr id="127" name="Google Shape;127;p22"/>
          <p:cNvSpPr txBox="1"/>
          <p:nvPr/>
        </p:nvSpPr>
        <p:spPr>
          <a:xfrm>
            <a:off x="55800" y="1216150"/>
            <a:ext cx="25662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dirty="0">
                <a:solidFill>
                  <a:srgbClr val="F3F3F3"/>
                </a:solidFill>
                <a:latin typeface="Lato"/>
                <a:ea typeface="Lato"/>
                <a:cs typeface="Lato"/>
                <a:sym typeface="Lato"/>
              </a:rPr>
              <a:t>ヒエラルキー（Hierarchy）</a:t>
            </a:r>
            <a:br>
              <a:rPr lang="ja" dirty="0">
                <a:solidFill>
                  <a:srgbClr val="F3F3F3"/>
                </a:solidFill>
                <a:latin typeface="Lato"/>
                <a:ea typeface="Lato"/>
                <a:cs typeface="Lato"/>
                <a:sym typeface="Lato"/>
              </a:rPr>
            </a:br>
            <a:r>
              <a:rPr lang="ja" dirty="0">
                <a:solidFill>
                  <a:srgbClr val="F3F3F3"/>
                </a:solidFill>
                <a:latin typeface="Lato"/>
                <a:ea typeface="Lato"/>
                <a:cs typeface="Lato"/>
                <a:sym typeface="Lato"/>
              </a:rPr>
              <a:t>シーンビューに出てるオブジェクトが</a:t>
            </a:r>
            <a:endParaRPr dirty="0">
              <a:solidFill>
                <a:srgbClr val="F3F3F3"/>
              </a:solidFill>
              <a:latin typeface="Lato"/>
              <a:ea typeface="Lato"/>
              <a:cs typeface="Lato"/>
              <a:sym typeface="Lato"/>
            </a:endParaRPr>
          </a:p>
          <a:p>
            <a:pPr marL="0" lvl="0" indent="0" algn="l" rtl="0">
              <a:spcBef>
                <a:spcPts val="0"/>
              </a:spcBef>
              <a:spcAft>
                <a:spcPts val="0"/>
              </a:spcAft>
              <a:buNone/>
            </a:pPr>
            <a:r>
              <a:rPr lang="ja" dirty="0">
                <a:solidFill>
                  <a:srgbClr val="F3F3F3"/>
                </a:solidFill>
                <a:latin typeface="Lato"/>
                <a:ea typeface="Lato"/>
                <a:cs typeface="Lato"/>
                <a:sym typeface="Lato"/>
              </a:rPr>
              <a:t>表示される後に出てくる親子関係にも使うよ</a:t>
            </a:r>
            <a:endParaRPr dirty="0">
              <a:solidFill>
                <a:srgbClr val="F3F3F3"/>
              </a:solidFill>
              <a:latin typeface="Lato"/>
              <a:ea typeface="Lato"/>
              <a:cs typeface="Lato"/>
              <a:sym typeface="Lato"/>
            </a:endParaRPr>
          </a:p>
          <a:p>
            <a:pPr marL="0" lvl="0" indent="0" algn="l" rtl="0">
              <a:spcBef>
                <a:spcPts val="0"/>
              </a:spcBef>
              <a:spcAft>
                <a:spcPts val="0"/>
              </a:spcAft>
              <a:buNone/>
            </a:pPr>
            <a:endParaRPr dirty="0">
              <a:solidFill>
                <a:srgbClr val="F3F3F3"/>
              </a:solidFill>
              <a:latin typeface="Lato"/>
              <a:ea typeface="Lato"/>
              <a:cs typeface="Lato"/>
              <a:sym typeface="Lato"/>
            </a:endParaRPr>
          </a:p>
        </p:txBody>
      </p:sp>
      <p:sp>
        <p:nvSpPr>
          <p:cNvPr id="128" name="Google Shape;128;p22"/>
          <p:cNvSpPr txBox="1"/>
          <p:nvPr/>
        </p:nvSpPr>
        <p:spPr>
          <a:xfrm>
            <a:off x="2979000" y="1283075"/>
            <a:ext cx="6426600" cy="74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ato"/>
              <a:ea typeface="Lato"/>
              <a:cs typeface="Lato"/>
              <a:sym typeface="Lato"/>
            </a:endParaRPr>
          </a:p>
        </p:txBody>
      </p:sp>
      <p:sp>
        <p:nvSpPr>
          <p:cNvPr id="129" name="Google Shape;129;p22"/>
          <p:cNvSpPr/>
          <p:nvPr/>
        </p:nvSpPr>
        <p:spPr>
          <a:xfrm>
            <a:off x="0" y="513225"/>
            <a:ext cx="2231400" cy="26667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2"/>
          <p:cNvSpPr/>
          <p:nvPr/>
        </p:nvSpPr>
        <p:spPr>
          <a:xfrm>
            <a:off x="6125350" y="44625"/>
            <a:ext cx="3018600" cy="4987200"/>
          </a:xfrm>
          <a:prstGeom prst="ellipse">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2"/>
          <p:cNvSpPr txBox="1"/>
          <p:nvPr/>
        </p:nvSpPr>
        <p:spPr>
          <a:xfrm>
            <a:off x="1974725" y="3618350"/>
            <a:ext cx="4262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ato"/>
              <a:ea typeface="Lato"/>
              <a:cs typeface="Lato"/>
              <a:sym typeface="Lato"/>
            </a:endParaRPr>
          </a:p>
        </p:txBody>
      </p:sp>
      <p:sp>
        <p:nvSpPr>
          <p:cNvPr id="132" name="Google Shape;132;p22"/>
          <p:cNvSpPr txBox="1"/>
          <p:nvPr/>
        </p:nvSpPr>
        <p:spPr>
          <a:xfrm>
            <a:off x="2253775" y="3983150"/>
            <a:ext cx="4373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Lato"/>
              <a:ea typeface="Lato"/>
              <a:cs typeface="Lato"/>
              <a:sym typeface="Lato"/>
            </a:endParaRPr>
          </a:p>
        </p:txBody>
      </p:sp>
      <p:sp>
        <p:nvSpPr>
          <p:cNvPr id="133" name="Google Shape;133;p22"/>
          <p:cNvSpPr txBox="1"/>
          <p:nvPr/>
        </p:nvSpPr>
        <p:spPr>
          <a:xfrm>
            <a:off x="2231400" y="4383350"/>
            <a:ext cx="6516000" cy="6156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ja">
                <a:solidFill>
                  <a:srgbClr val="FFFFFF"/>
                </a:solidFill>
                <a:latin typeface="Lato"/>
                <a:ea typeface="Lato"/>
                <a:cs typeface="Lato"/>
                <a:sym typeface="Lato"/>
              </a:rPr>
              <a:t>Inspector (インスペクター）オブジェクトの情報や</a:t>
            </a:r>
            <a:br>
              <a:rPr lang="ja">
                <a:solidFill>
                  <a:srgbClr val="FFFFFF"/>
                </a:solidFill>
                <a:latin typeface="Lato"/>
                <a:ea typeface="Lato"/>
                <a:cs typeface="Lato"/>
                <a:sym typeface="Lato"/>
              </a:rPr>
            </a:br>
            <a:r>
              <a:rPr lang="ja">
                <a:solidFill>
                  <a:srgbClr val="FFFFFF"/>
                </a:solidFill>
                <a:latin typeface="Lato"/>
                <a:ea typeface="Lato"/>
                <a:cs typeface="Lato"/>
                <a:sym typeface="Lato"/>
              </a:rPr>
              <a:t>このオブジェクトに別のオブジェクトを付け加えることができるもの</a:t>
            </a:r>
            <a:endParaRPr dirty="0">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40C538D-719B-4CEE-8E2F-0F60328932BA}"/>
              </a:ext>
            </a:extLst>
          </p:cNvPr>
          <p:cNvPicPr>
            <a:picLocks noChangeAspect="1"/>
          </p:cNvPicPr>
          <p:nvPr/>
        </p:nvPicPr>
        <p:blipFill>
          <a:blip r:embed="rId2"/>
          <a:stretch>
            <a:fillRect/>
          </a:stretch>
        </p:blipFill>
        <p:spPr>
          <a:xfrm>
            <a:off x="46586" y="0"/>
            <a:ext cx="8330932" cy="4215653"/>
          </a:xfrm>
          <a:prstGeom prst="rect">
            <a:avLst/>
          </a:prstGeom>
        </p:spPr>
      </p:pic>
      <p:sp>
        <p:nvSpPr>
          <p:cNvPr id="8" name="楕円 7">
            <a:extLst>
              <a:ext uri="{FF2B5EF4-FFF2-40B4-BE49-F238E27FC236}">
                <a16:creationId xmlns:a16="http://schemas.microsoft.com/office/drawing/2014/main" id="{3168F0D9-D2A0-4742-83BD-9C61719C0AFA}"/>
              </a:ext>
            </a:extLst>
          </p:cNvPr>
          <p:cNvSpPr/>
          <p:nvPr/>
        </p:nvSpPr>
        <p:spPr>
          <a:xfrm>
            <a:off x="813068" y="665630"/>
            <a:ext cx="2615453" cy="450476"/>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E4734D4C-1C5D-48C4-9792-24F2DA72C64C}"/>
              </a:ext>
            </a:extLst>
          </p:cNvPr>
          <p:cNvSpPr/>
          <p:nvPr/>
        </p:nvSpPr>
        <p:spPr>
          <a:xfrm>
            <a:off x="3281082" y="779929"/>
            <a:ext cx="1707777" cy="235324"/>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B19D63BC-5503-4BF5-8EBE-72E93D53E048}"/>
              </a:ext>
            </a:extLst>
          </p:cNvPr>
          <p:cNvSpPr txBox="1"/>
          <p:nvPr/>
        </p:nvSpPr>
        <p:spPr>
          <a:xfrm>
            <a:off x="4931949" y="1520441"/>
            <a:ext cx="3711388" cy="2308324"/>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r>
              <a:rPr kumimoji="1" lang="ja-JP" altLang="en-US" sz="3600" dirty="0">
                <a:solidFill>
                  <a:schemeClr val="tx1"/>
                </a:solidFill>
              </a:rPr>
              <a:t>写真のように、</a:t>
            </a:r>
            <a:br>
              <a:rPr kumimoji="1" lang="en-US" altLang="ja-JP" sz="3600" dirty="0">
                <a:solidFill>
                  <a:schemeClr val="tx1"/>
                </a:solidFill>
              </a:rPr>
            </a:br>
            <a:r>
              <a:rPr kumimoji="1" lang="ja-JP" altLang="en-US" sz="3600" dirty="0">
                <a:solidFill>
                  <a:schemeClr val="tx1"/>
                </a:solidFill>
              </a:rPr>
              <a:t>上タブの</a:t>
            </a:r>
            <a:r>
              <a:rPr kumimoji="1" lang="en-US" altLang="ja-JP" sz="3600" dirty="0">
                <a:solidFill>
                  <a:schemeClr val="tx1"/>
                </a:solidFill>
              </a:rPr>
              <a:t>GameObject</a:t>
            </a:r>
            <a:br>
              <a:rPr kumimoji="1" lang="en-US" altLang="ja-JP" sz="3600" dirty="0">
                <a:solidFill>
                  <a:schemeClr val="tx1"/>
                </a:solidFill>
              </a:rPr>
            </a:br>
            <a:r>
              <a:rPr kumimoji="1" lang="en-US" altLang="ja-JP" sz="3600" dirty="0">
                <a:solidFill>
                  <a:schemeClr val="tx1"/>
                </a:solidFill>
              </a:rPr>
              <a:t>Cube</a:t>
            </a:r>
            <a:r>
              <a:rPr kumimoji="1" lang="ja-JP" altLang="en-US" sz="3600" dirty="0">
                <a:solidFill>
                  <a:schemeClr val="tx1"/>
                </a:solidFill>
              </a:rPr>
              <a:t>を選択</a:t>
            </a:r>
          </a:p>
        </p:txBody>
      </p:sp>
    </p:spTree>
    <p:extLst>
      <p:ext uri="{BB962C8B-B14F-4D97-AF65-F5344CB8AC3E}">
        <p14:creationId xmlns:p14="http://schemas.microsoft.com/office/powerpoint/2010/main" val="1010051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AE711715-5929-4530-8CA0-198297DE92AA}"/>
              </a:ext>
            </a:extLst>
          </p:cNvPr>
          <p:cNvPicPr>
            <a:picLocks noChangeAspect="1"/>
          </p:cNvPicPr>
          <p:nvPr/>
        </p:nvPicPr>
        <p:blipFill>
          <a:blip r:embed="rId2"/>
          <a:stretch>
            <a:fillRect/>
          </a:stretch>
        </p:blipFill>
        <p:spPr>
          <a:xfrm>
            <a:off x="0" y="199185"/>
            <a:ext cx="9144000" cy="4500562"/>
          </a:xfrm>
          <a:prstGeom prst="rect">
            <a:avLst/>
          </a:prstGeom>
        </p:spPr>
      </p:pic>
      <p:sp>
        <p:nvSpPr>
          <p:cNvPr id="7" name="正方形/長方形 6">
            <a:extLst>
              <a:ext uri="{FF2B5EF4-FFF2-40B4-BE49-F238E27FC236}">
                <a16:creationId xmlns:a16="http://schemas.microsoft.com/office/drawing/2014/main" id="{2699B8F1-FD38-4454-A98A-DA356CF56482}"/>
              </a:ext>
            </a:extLst>
          </p:cNvPr>
          <p:cNvSpPr/>
          <p:nvPr/>
        </p:nvSpPr>
        <p:spPr>
          <a:xfrm>
            <a:off x="1672556" y="758656"/>
            <a:ext cx="4750019" cy="923330"/>
          </a:xfrm>
          <a:prstGeom prst="rect">
            <a:avLst/>
          </a:prstGeom>
          <a:noFill/>
        </p:spPr>
        <p:txBody>
          <a:bodyPr wrap="none" lIns="91440" tIns="45720" rIns="91440" bIns="45720">
            <a:spAutoFit/>
          </a:bodyPr>
          <a:lstStyle/>
          <a:p>
            <a:pPr algn="ctr"/>
            <a:r>
              <a:rPr lang="en-US" altLang="ja-JP"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けいふぉんと" panose="02000600000000000000" pitchFamily="2" charset="-128"/>
                <a:ea typeface="けいふぉんと" panose="02000600000000000000" pitchFamily="2" charset="-128"/>
              </a:rPr>
              <a:t>Cube</a:t>
            </a:r>
            <a:r>
              <a:rPr lang="ja-JP" alt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latin typeface="けいふぉんと" panose="02000600000000000000" pitchFamily="2" charset="-128"/>
                <a:ea typeface="けいふぉんと" panose="02000600000000000000" pitchFamily="2" charset="-128"/>
              </a:rPr>
              <a:t>が爆誕！</a:t>
            </a:r>
          </a:p>
        </p:txBody>
      </p:sp>
    </p:spTree>
    <p:extLst>
      <p:ext uri="{BB962C8B-B14F-4D97-AF65-F5344CB8AC3E}">
        <p14:creationId xmlns:p14="http://schemas.microsoft.com/office/powerpoint/2010/main" val="2053447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3C4E15-161E-4C37-B4BB-0D8576B1B1E9}"/>
              </a:ext>
            </a:extLst>
          </p:cNvPr>
          <p:cNvSpPr>
            <a:spLocks noGrp="1"/>
          </p:cNvSpPr>
          <p:nvPr>
            <p:ph type="title"/>
          </p:nvPr>
        </p:nvSpPr>
        <p:spPr>
          <a:xfrm>
            <a:off x="0" y="4245478"/>
            <a:ext cx="8982635" cy="645000"/>
          </a:xfrm>
        </p:spPr>
        <p:txBody>
          <a:bodyPr/>
          <a:lstStyle/>
          <a:p>
            <a:r>
              <a:rPr kumimoji="1" lang="ja-JP" altLang="en-US" sz="4400" dirty="0">
                <a:latin typeface="ラノベPOP v2" panose="00000900000000000000" pitchFamily="50" charset="-128"/>
                <a:ea typeface="ラノベPOP v2" panose="00000900000000000000" pitchFamily="50" charset="-128"/>
                <a:cs typeface="ラノベPOP v2" panose="00000900000000000000" pitchFamily="50" charset="-128"/>
              </a:rPr>
              <a:t>オブジェクトを変形させてみよう</a:t>
            </a:r>
          </a:p>
        </p:txBody>
      </p:sp>
    </p:spTree>
    <p:extLst>
      <p:ext uri="{BB962C8B-B14F-4D97-AF65-F5344CB8AC3E}">
        <p14:creationId xmlns:p14="http://schemas.microsoft.com/office/powerpoint/2010/main" val="4271102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570A873D-3E04-42DA-B747-D2E3510DA0C6}"/>
              </a:ext>
            </a:extLst>
          </p:cNvPr>
          <p:cNvPicPr>
            <a:picLocks noChangeAspect="1"/>
          </p:cNvPicPr>
          <p:nvPr/>
        </p:nvPicPr>
        <p:blipFill>
          <a:blip r:embed="rId2"/>
          <a:stretch>
            <a:fillRect/>
          </a:stretch>
        </p:blipFill>
        <p:spPr>
          <a:xfrm>
            <a:off x="-80682" y="121582"/>
            <a:ext cx="9144000" cy="4900336"/>
          </a:xfrm>
          <a:prstGeom prst="rect">
            <a:avLst/>
          </a:prstGeom>
        </p:spPr>
      </p:pic>
      <p:sp>
        <p:nvSpPr>
          <p:cNvPr id="6" name="楕円 5">
            <a:extLst>
              <a:ext uri="{FF2B5EF4-FFF2-40B4-BE49-F238E27FC236}">
                <a16:creationId xmlns:a16="http://schemas.microsoft.com/office/drawing/2014/main" id="{DD414B9A-90B5-4EB8-95CF-87F6C2EB2993}"/>
              </a:ext>
            </a:extLst>
          </p:cNvPr>
          <p:cNvSpPr/>
          <p:nvPr/>
        </p:nvSpPr>
        <p:spPr>
          <a:xfrm>
            <a:off x="-194982" y="443752"/>
            <a:ext cx="2628900" cy="410135"/>
          </a:xfrm>
          <a:prstGeom prst="ellipse">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noFill/>
            </a:endParaRPr>
          </a:p>
        </p:txBody>
      </p:sp>
      <p:sp>
        <p:nvSpPr>
          <p:cNvPr id="7" name="テキスト ボックス 6">
            <a:extLst>
              <a:ext uri="{FF2B5EF4-FFF2-40B4-BE49-F238E27FC236}">
                <a16:creationId xmlns:a16="http://schemas.microsoft.com/office/drawing/2014/main" id="{10B88928-5E2C-4230-9651-433EF643B919}"/>
              </a:ext>
            </a:extLst>
          </p:cNvPr>
          <p:cNvSpPr txBox="1"/>
          <p:nvPr/>
        </p:nvSpPr>
        <p:spPr>
          <a:xfrm>
            <a:off x="4208929" y="1768287"/>
            <a:ext cx="4753536" cy="203132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kumimoji="1" lang="ja-JP" altLang="en-US" dirty="0">
                <a:solidFill>
                  <a:schemeClr val="tx1"/>
                </a:solidFill>
              </a:rPr>
              <a:t>オブジェクトを変形させるには</a:t>
            </a:r>
            <a:br>
              <a:rPr kumimoji="1" lang="en-US" altLang="ja-JP" dirty="0"/>
            </a:br>
            <a:r>
              <a:rPr kumimoji="1" lang="ja-JP" altLang="en-US" dirty="0">
                <a:solidFill>
                  <a:schemeClr val="accent4">
                    <a:lumMod val="75000"/>
                  </a:schemeClr>
                </a:solidFill>
              </a:rPr>
              <a:t>赤枠</a:t>
            </a:r>
            <a:r>
              <a:rPr kumimoji="1" lang="ja-JP" altLang="en-US" dirty="0">
                <a:solidFill>
                  <a:schemeClr val="tx1"/>
                </a:solidFill>
              </a:rPr>
              <a:t>のツールを使います。</a:t>
            </a:r>
            <a:endParaRPr kumimoji="1" lang="en-US" altLang="ja-JP" dirty="0">
              <a:solidFill>
                <a:schemeClr val="tx1"/>
              </a:solidFill>
            </a:endParaRPr>
          </a:p>
          <a:p>
            <a:endParaRPr kumimoji="1" lang="en-US" altLang="ja-JP" dirty="0">
              <a:solidFill>
                <a:schemeClr val="tx1"/>
              </a:solidFill>
            </a:endParaRPr>
          </a:p>
          <a:p>
            <a:r>
              <a:rPr kumimoji="1" lang="ja-JP" altLang="en-US" dirty="0">
                <a:solidFill>
                  <a:schemeClr val="accent4">
                    <a:lumMod val="75000"/>
                  </a:schemeClr>
                </a:solidFill>
              </a:rPr>
              <a:t>手の形</a:t>
            </a:r>
            <a:r>
              <a:rPr kumimoji="1" lang="ja-JP" altLang="en-US" dirty="0">
                <a:solidFill>
                  <a:schemeClr val="tx1"/>
                </a:solidFill>
              </a:rPr>
              <a:t>をしてるのが視点の平行移動ができるツールです</a:t>
            </a:r>
            <a:endParaRPr kumimoji="1" lang="en-US" altLang="ja-JP" dirty="0">
              <a:solidFill>
                <a:schemeClr val="tx1"/>
              </a:solidFill>
            </a:endParaRPr>
          </a:p>
          <a:p>
            <a:r>
              <a:rPr kumimoji="1" lang="en-US" altLang="ja-JP" dirty="0">
                <a:solidFill>
                  <a:schemeClr val="tx1"/>
                </a:solidFill>
              </a:rPr>
              <a:t>Al</a:t>
            </a:r>
            <a:r>
              <a:rPr kumimoji="1" lang="ja-JP" altLang="en-US" dirty="0">
                <a:solidFill>
                  <a:schemeClr val="tx1"/>
                </a:solidFill>
              </a:rPr>
              <a:t>ｔキーを押しながら画面を</a:t>
            </a:r>
            <a:r>
              <a:rPr kumimoji="1" lang="ja-JP" altLang="en-US" dirty="0">
                <a:solidFill>
                  <a:schemeClr val="accent4">
                    <a:lumMod val="75000"/>
                  </a:schemeClr>
                </a:solidFill>
              </a:rPr>
              <a:t>ドラッグ</a:t>
            </a:r>
            <a:r>
              <a:rPr kumimoji="1" lang="ja-JP" altLang="en-US" dirty="0">
                <a:solidFill>
                  <a:schemeClr val="tx1"/>
                </a:solidFill>
              </a:rPr>
              <a:t>すると視点を開店することもできます。</a:t>
            </a:r>
            <a:endParaRPr kumimoji="1" lang="en-US" altLang="ja-JP" dirty="0">
              <a:solidFill>
                <a:schemeClr val="tx1"/>
              </a:solidFill>
            </a:endParaRPr>
          </a:p>
          <a:p>
            <a:endParaRPr kumimoji="1" lang="en-US" altLang="ja-JP" dirty="0">
              <a:solidFill>
                <a:schemeClr val="tx1"/>
              </a:solidFill>
            </a:endParaRPr>
          </a:p>
          <a:p>
            <a:endParaRPr kumimoji="1" lang="en-US" altLang="ja-JP" dirty="0">
              <a:solidFill>
                <a:schemeClr val="tx1"/>
              </a:solidFill>
            </a:endParaRPr>
          </a:p>
          <a:p>
            <a:endParaRPr kumimoji="1" lang="ja-JP" altLang="en-US" dirty="0">
              <a:solidFill>
                <a:schemeClr val="tx1"/>
              </a:solidFill>
            </a:endParaRPr>
          </a:p>
        </p:txBody>
      </p:sp>
    </p:spTree>
    <p:extLst>
      <p:ext uri="{BB962C8B-B14F-4D97-AF65-F5344CB8AC3E}">
        <p14:creationId xmlns:p14="http://schemas.microsoft.com/office/powerpoint/2010/main" val="4282023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AB939968-5E8D-4FFB-B57D-8E30E09D2CCD}"/>
              </a:ext>
            </a:extLst>
          </p:cNvPr>
          <p:cNvPicPr>
            <a:picLocks noChangeAspect="1"/>
          </p:cNvPicPr>
          <p:nvPr/>
        </p:nvPicPr>
        <p:blipFill>
          <a:blip r:embed="rId2"/>
          <a:stretch>
            <a:fillRect/>
          </a:stretch>
        </p:blipFill>
        <p:spPr>
          <a:xfrm>
            <a:off x="0" y="0"/>
            <a:ext cx="8651342" cy="4867835"/>
          </a:xfrm>
          <a:prstGeom prst="rect">
            <a:avLst/>
          </a:prstGeom>
        </p:spPr>
      </p:pic>
      <p:sp>
        <p:nvSpPr>
          <p:cNvPr id="9" name="テキスト ボックス 8">
            <a:extLst>
              <a:ext uri="{FF2B5EF4-FFF2-40B4-BE49-F238E27FC236}">
                <a16:creationId xmlns:a16="http://schemas.microsoft.com/office/drawing/2014/main" id="{F34F1F42-6CF5-4139-9E3E-1048CDD21579}"/>
              </a:ext>
            </a:extLst>
          </p:cNvPr>
          <p:cNvSpPr txBox="1"/>
          <p:nvPr/>
        </p:nvSpPr>
        <p:spPr>
          <a:xfrm>
            <a:off x="4428966" y="1347162"/>
            <a:ext cx="3966882" cy="313932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kumimoji="1" lang="ja-JP" altLang="en-US" sz="1800" b="1" u="sng" dirty="0">
                <a:solidFill>
                  <a:schemeClr val="bg2"/>
                </a:solidFill>
              </a:rPr>
              <a:t>移動ツール</a:t>
            </a:r>
            <a:br>
              <a:rPr kumimoji="1" lang="en-US" altLang="ja-JP" sz="1800" dirty="0">
                <a:solidFill>
                  <a:schemeClr val="tx1"/>
                </a:solidFill>
              </a:rPr>
            </a:br>
            <a:br>
              <a:rPr kumimoji="1" lang="en-US" altLang="ja-JP" sz="1800" dirty="0">
                <a:solidFill>
                  <a:schemeClr val="tx1"/>
                </a:solidFill>
              </a:rPr>
            </a:br>
            <a:r>
              <a:rPr kumimoji="1" lang="ja-JP" altLang="en-US" sz="1800" dirty="0">
                <a:solidFill>
                  <a:schemeClr val="tx1"/>
                </a:solidFill>
              </a:rPr>
              <a:t>オブジェクトを移動するには、移動ツールを使います</a:t>
            </a:r>
            <a:endParaRPr kumimoji="1" lang="en-US" altLang="ja-JP" sz="1800" dirty="0">
              <a:solidFill>
                <a:schemeClr val="tx1"/>
              </a:solidFill>
            </a:endParaRPr>
          </a:p>
          <a:p>
            <a:r>
              <a:rPr kumimoji="1" lang="ja-JP" altLang="en-US" sz="1800" dirty="0">
                <a:solidFill>
                  <a:schemeClr val="tx1"/>
                </a:solidFill>
              </a:rPr>
              <a:t>表示されてる矢印は移動方向を示すものです</a:t>
            </a:r>
            <a:endParaRPr kumimoji="1" lang="en-US" altLang="ja-JP" sz="1800" dirty="0">
              <a:solidFill>
                <a:schemeClr val="tx1"/>
              </a:solidFill>
            </a:endParaRPr>
          </a:p>
          <a:p>
            <a:r>
              <a:rPr kumimoji="1" lang="ja-JP" altLang="en-US" sz="1800" dirty="0">
                <a:solidFill>
                  <a:schemeClr val="accent4">
                    <a:lumMod val="75000"/>
                  </a:schemeClr>
                </a:solidFill>
              </a:rPr>
              <a:t>赤</a:t>
            </a:r>
            <a:r>
              <a:rPr kumimoji="1" lang="en-US" altLang="ja-JP" sz="1800" dirty="0">
                <a:solidFill>
                  <a:schemeClr val="accent4">
                    <a:lumMod val="75000"/>
                  </a:schemeClr>
                </a:solidFill>
              </a:rPr>
              <a:t>X,</a:t>
            </a:r>
            <a:r>
              <a:rPr kumimoji="1" lang="ja-JP" altLang="en-US" sz="1800" dirty="0">
                <a:solidFill>
                  <a:srgbClr val="00B050"/>
                </a:solidFill>
              </a:rPr>
              <a:t>緑</a:t>
            </a:r>
            <a:r>
              <a:rPr kumimoji="1" lang="en-US" altLang="ja-JP" sz="1800" dirty="0">
                <a:solidFill>
                  <a:srgbClr val="00B050"/>
                </a:solidFill>
              </a:rPr>
              <a:t>,Y</a:t>
            </a:r>
            <a:r>
              <a:rPr kumimoji="1" lang="en-US" altLang="ja-JP" sz="1800" dirty="0">
                <a:solidFill>
                  <a:schemeClr val="tx1"/>
                </a:solidFill>
              </a:rPr>
              <a:t>,</a:t>
            </a:r>
            <a:r>
              <a:rPr kumimoji="1" lang="ja-JP" altLang="en-US" sz="1800" dirty="0">
                <a:solidFill>
                  <a:schemeClr val="bg1"/>
                </a:solidFill>
              </a:rPr>
              <a:t>青</a:t>
            </a:r>
            <a:r>
              <a:rPr kumimoji="1" lang="en-US" altLang="ja-JP" sz="1800" dirty="0">
                <a:solidFill>
                  <a:schemeClr val="bg1"/>
                </a:solidFill>
              </a:rPr>
              <a:t>,Z</a:t>
            </a:r>
            <a:r>
              <a:rPr kumimoji="1" lang="ja-JP" altLang="en-US" sz="1800" dirty="0">
                <a:solidFill>
                  <a:schemeClr val="tx1"/>
                </a:solidFill>
              </a:rPr>
              <a:t>です</a:t>
            </a:r>
            <a:endParaRPr kumimoji="1" lang="en-US" altLang="ja-JP" sz="1800" dirty="0">
              <a:solidFill>
                <a:schemeClr val="tx1"/>
              </a:solidFill>
            </a:endParaRPr>
          </a:p>
          <a:p>
            <a:endParaRPr kumimoji="1" lang="en-US" altLang="ja-JP" sz="1800" dirty="0">
              <a:solidFill>
                <a:schemeClr val="tx1"/>
              </a:solidFill>
            </a:endParaRPr>
          </a:p>
          <a:p>
            <a:r>
              <a:rPr kumimoji="1" lang="ja-JP" altLang="en-US" sz="1800" dirty="0">
                <a:solidFill>
                  <a:schemeClr val="tx1"/>
                </a:solidFill>
              </a:rPr>
              <a:t>この操作は右の</a:t>
            </a:r>
            <a:r>
              <a:rPr kumimoji="1" lang="en-US" altLang="ja-JP" sz="1800" b="1" u="sng" dirty="0">
                <a:solidFill>
                  <a:schemeClr val="tx1"/>
                </a:solidFill>
              </a:rPr>
              <a:t>Inspecotor</a:t>
            </a:r>
            <a:r>
              <a:rPr kumimoji="1" lang="ja-JP" altLang="en-US" sz="1800" dirty="0">
                <a:solidFill>
                  <a:schemeClr val="tx1"/>
                </a:solidFill>
              </a:rPr>
              <a:t>の</a:t>
            </a:r>
            <a:r>
              <a:rPr kumimoji="1" lang="en-US" altLang="ja-JP" sz="1800" b="1" u="sng" dirty="0">
                <a:solidFill>
                  <a:schemeClr val="tx1"/>
                </a:solidFill>
              </a:rPr>
              <a:t>Transform</a:t>
            </a:r>
            <a:r>
              <a:rPr kumimoji="1" lang="ja-JP" altLang="en-US" sz="1800" dirty="0">
                <a:solidFill>
                  <a:schemeClr val="tx1"/>
                </a:solidFill>
              </a:rPr>
              <a:t>の</a:t>
            </a:r>
            <a:r>
              <a:rPr kumimoji="1" lang="en-US" altLang="ja-JP" sz="1800" b="1" u="sng" dirty="0">
                <a:solidFill>
                  <a:schemeClr val="tx1"/>
                </a:solidFill>
              </a:rPr>
              <a:t>Position</a:t>
            </a:r>
            <a:r>
              <a:rPr kumimoji="1" lang="ja-JP" altLang="en-US" sz="1800" dirty="0">
                <a:solidFill>
                  <a:schemeClr val="tx1"/>
                </a:solidFill>
              </a:rPr>
              <a:t>に数値直接入力でもできます</a:t>
            </a:r>
            <a:endParaRPr kumimoji="1" lang="en-US" altLang="ja-JP" sz="1800" dirty="0">
              <a:solidFill>
                <a:schemeClr val="tx1"/>
              </a:solidFill>
            </a:endParaRPr>
          </a:p>
        </p:txBody>
      </p:sp>
    </p:spTree>
    <p:extLst>
      <p:ext uri="{BB962C8B-B14F-4D97-AF65-F5344CB8AC3E}">
        <p14:creationId xmlns:p14="http://schemas.microsoft.com/office/powerpoint/2010/main" val="2364266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AA227B16-BDFC-473F-A458-1653288CB96C}"/>
              </a:ext>
            </a:extLst>
          </p:cNvPr>
          <p:cNvPicPr>
            <a:picLocks noChangeAspect="1"/>
          </p:cNvPicPr>
          <p:nvPr/>
        </p:nvPicPr>
        <p:blipFill>
          <a:blip r:embed="rId2"/>
          <a:stretch>
            <a:fillRect/>
          </a:stretch>
        </p:blipFill>
        <p:spPr>
          <a:xfrm>
            <a:off x="-1" y="319367"/>
            <a:ext cx="9144001" cy="4504765"/>
          </a:xfrm>
          <a:prstGeom prst="rect">
            <a:avLst/>
          </a:prstGeom>
        </p:spPr>
      </p:pic>
      <p:sp>
        <p:nvSpPr>
          <p:cNvPr id="10" name="テキスト ボックス 9">
            <a:extLst>
              <a:ext uri="{FF2B5EF4-FFF2-40B4-BE49-F238E27FC236}">
                <a16:creationId xmlns:a16="http://schemas.microsoft.com/office/drawing/2014/main" id="{849D7F46-75C0-4F49-A35F-DF9E09E28481}"/>
              </a:ext>
            </a:extLst>
          </p:cNvPr>
          <p:cNvSpPr txBox="1"/>
          <p:nvPr/>
        </p:nvSpPr>
        <p:spPr>
          <a:xfrm>
            <a:off x="4571999" y="1731189"/>
            <a:ext cx="4316506" cy="2154436"/>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kumimoji="1" lang="ja-JP" altLang="en-US" sz="2000" b="1" u="sng" dirty="0">
                <a:solidFill>
                  <a:schemeClr val="bg2"/>
                </a:solidFill>
                <a:latin typeface="+mn-ea"/>
                <a:ea typeface="+mn-ea"/>
              </a:rPr>
              <a:t>回転ツール</a:t>
            </a:r>
            <a:endParaRPr kumimoji="1" lang="en-US" altLang="ja-JP" sz="2000" b="1" u="sng" dirty="0">
              <a:solidFill>
                <a:schemeClr val="bg2"/>
              </a:solidFill>
              <a:latin typeface="+mn-ea"/>
              <a:ea typeface="+mn-ea"/>
            </a:endParaRPr>
          </a:p>
          <a:p>
            <a:r>
              <a:rPr kumimoji="1" lang="ja-JP" altLang="en-US" sz="2000" dirty="0">
                <a:solidFill>
                  <a:schemeClr val="tx1"/>
                </a:solidFill>
                <a:latin typeface="+mn-ea"/>
                <a:ea typeface="+mn-ea"/>
              </a:rPr>
              <a:t>オブジェクトを回転するのに使います</a:t>
            </a:r>
            <a:br>
              <a:rPr kumimoji="1" lang="en-US" altLang="ja-JP" sz="2000" dirty="0">
                <a:solidFill>
                  <a:schemeClr val="tx1"/>
                </a:solidFill>
                <a:latin typeface="+mn-ea"/>
                <a:ea typeface="+mn-ea"/>
              </a:rPr>
            </a:br>
            <a:r>
              <a:rPr kumimoji="1" lang="ja-JP" altLang="en-US" sz="2000" dirty="0">
                <a:solidFill>
                  <a:schemeClr val="tx1"/>
                </a:solidFill>
                <a:latin typeface="+mn-ea"/>
                <a:ea typeface="+mn-ea"/>
              </a:rPr>
              <a:t>こちらも前述の移動ツールと同様</a:t>
            </a:r>
            <a:endParaRPr kumimoji="1" lang="en-US" altLang="ja-JP" sz="2000" dirty="0">
              <a:solidFill>
                <a:schemeClr val="tx1"/>
              </a:solidFill>
              <a:latin typeface="+mn-ea"/>
              <a:ea typeface="+mn-ea"/>
            </a:endParaRPr>
          </a:p>
          <a:p>
            <a:r>
              <a:rPr kumimoji="1" lang="en-US" altLang="ja-JP" sz="2000" dirty="0">
                <a:solidFill>
                  <a:schemeClr val="accent4">
                    <a:lumMod val="75000"/>
                  </a:schemeClr>
                </a:solidFill>
                <a:latin typeface="+mn-ea"/>
              </a:rPr>
              <a:t>X</a:t>
            </a:r>
            <a:r>
              <a:rPr kumimoji="1" lang="en-US" altLang="ja-JP" sz="2000" dirty="0">
                <a:solidFill>
                  <a:schemeClr val="bg1"/>
                </a:solidFill>
                <a:latin typeface="+mn-ea"/>
              </a:rPr>
              <a:t>.Y</a:t>
            </a:r>
            <a:r>
              <a:rPr kumimoji="1" lang="en-US" altLang="ja-JP" sz="2000" dirty="0">
                <a:solidFill>
                  <a:schemeClr val="tx1"/>
                </a:solidFill>
                <a:latin typeface="+mn-ea"/>
              </a:rPr>
              <a:t>,</a:t>
            </a:r>
            <a:r>
              <a:rPr kumimoji="1" lang="en-US" altLang="ja-JP" sz="2000" dirty="0">
                <a:solidFill>
                  <a:srgbClr val="00B050"/>
                </a:solidFill>
                <a:latin typeface="+mn-ea"/>
              </a:rPr>
              <a:t>Z</a:t>
            </a:r>
            <a:r>
              <a:rPr kumimoji="1" lang="ja-JP" altLang="en-US" sz="2000" dirty="0">
                <a:solidFill>
                  <a:schemeClr val="tx1"/>
                </a:solidFill>
                <a:latin typeface="+mn-ea"/>
              </a:rPr>
              <a:t>で回転させることができます。</a:t>
            </a:r>
            <a:endParaRPr kumimoji="1" lang="en-US" altLang="ja-JP" sz="2000" dirty="0">
              <a:solidFill>
                <a:schemeClr val="tx1"/>
              </a:solidFill>
              <a:latin typeface="+mn-ea"/>
            </a:endParaRPr>
          </a:p>
          <a:p>
            <a:r>
              <a:rPr kumimoji="1" lang="ja-JP" altLang="en-US" sz="2000" dirty="0">
                <a:solidFill>
                  <a:schemeClr val="tx1"/>
                </a:solidFill>
                <a:latin typeface="+mn-ea"/>
                <a:ea typeface="+mn-ea"/>
              </a:rPr>
              <a:t>こちらも同様</a:t>
            </a:r>
            <a:r>
              <a:rPr kumimoji="1" lang="en-US" altLang="ja-JP" sz="2000" b="1" u="sng" dirty="0">
                <a:solidFill>
                  <a:schemeClr val="tx1"/>
                </a:solidFill>
                <a:latin typeface="+mn-ea"/>
                <a:ea typeface="+mn-ea"/>
              </a:rPr>
              <a:t>Inspecotor</a:t>
            </a:r>
            <a:r>
              <a:rPr kumimoji="1" lang="ja-JP" altLang="en-US" sz="2000" dirty="0">
                <a:solidFill>
                  <a:schemeClr val="tx1"/>
                </a:solidFill>
                <a:latin typeface="+mn-ea"/>
                <a:ea typeface="+mn-ea"/>
              </a:rPr>
              <a:t>の</a:t>
            </a:r>
            <a:r>
              <a:rPr kumimoji="1" lang="en-US" altLang="ja-JP" sz="2000" b="1" u="sng" dirty="0">
                <a:solidFill>
                  <a:schemeClr val="tx1"/>
                </a:solidFill>
                <a:latin typeface="+mn-ea"/>
                <a:ea typeface="+mn-ea"/>
              </a:rPr>
              <a:t>Rotation</a:t>
            </a:r>
            <a:r>
              <a:rPr kumimoji="1" lang="ja-JP" altLang="en-US" sz="2000" dirty="0">
                <a:solidFill>
                  <a:schemeClr val="tx1"/>
                </a:solidFill>
                <a:latin typeface="+mn-ea"/>
                <a:ea typeface="+mn-ea"/>
              </a:rPr>
              <a:t>に数値を入力することでも操作できます</a:t>
            </a:r>
            <a:endParaRPr kumimoji="1" lang="en-US" altLang="ja-JP" sz="2000" dirty="0">
              <a:solidFill>
                <a:schemeClr val="tx1"/>
              </a:solidFill>
              <a:latin typeface="+mn-ea"/>
              <a:ea typeface="+mn-ea"/>
            </a:endParaRPr>
          </a:p>
          <a:p>
            <a:endParaRPr kumimoji="1" lang="ja-JP" altLang="en-US" dirty="0">
              <a:solidFill>
                <a:schemeClr val="tx1"/>
              </a:solidFill>
              <a:latin typeface="+mn-ea"/>
              <a:ea typeface="+mn-ea"/>
            </a:endParaRPr>
          </a:p>
        </p:txBody>
      </p:sp>
    </p:spTree>
    <p:extLst>
      <p:ext uri="{BB962C8B-B14F-4D97-AF65-F5344CB8AC3E}">
        <p14:creationId xmlns:p14="http://schemas.microsoft.com/office/powerpoint/2010/main" val="78862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Unitｙとはなにか</a:t>
            </a:r>
            <a:endParaRPr dirty="0"/>
          </a:p>
          <a:p>
            <a:pPr marL="0" lvl="0" indent="0" algn="l" rtl="0">
              <a:spcBef>
                <a:spcPts val="0"/>
              </a:spcBef>
              <a:spcAft>
                <a:spcPts val="0"/>
              </a:spcAft>
              <a:buNone/>
            </a:pPr>
            <a:endParaRPr dirty="0"/>
          </a:p>
        </p:txBody>
      </p:sp>
      <p:sp>
        <p:nvSpPr>
          <p:cNvPr id="75" name="Google Shape;75;p14"/>
          <p:cNvSpPr txBox="1">
            <a:spLocks noGrp="1"/>
          </p:cNvSpPr>
          <p:nvPr>
            <p:ph type="body" idx="1"/>
          </p:nvPr>
        </p:nvSpPr>
        <p:spPr>
          <a:xfrm>
            <a:off x="311700" y="1407800"/>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Unityとはユニティテクノロジーズという会社が出している</a:t>
            </a:r>
            <a:endParaRPr dirty="0"/>
          </a:p>
          <a:p>
            <a:pPr marL="0" lvl="0" indent="0" algn="l" rtl="0">
              <a:spcBef>
                <a:spcPts val="1600"/>
              </a:spcBef>
              <a:spcAft>
                <a:spcPts val="0"/>
              </a:spcAft>
              <a:buNone/>
            </a:pPr>
            <a:r>
              <a:rPr lang="ja" u="sng"/>
              <a:t>ゲームエンジンのことです。</a:t>
            </a:r>
            <a:endParaRPr u="sng" dirty="0"/>
          </a:p>
          <a:p>
            <a:pPr marL="0" lvl="0" indent="0" algn="l" rtl="0">
              <a:spcBef>
                <a:spcPts val="1600"/>
              </a:spcBef>
              <a:spcAft>
                <a:spcPts val="0"/>
              </a:spcAft>
              <a:buNone/>
            </a:pPr>
            <a:r>
              <a:rPr lang="ja" u="sng"/>
              <a:t>ゲームエンジンとは？</a:t>
            </a:r>
            <a:endParaRPr u="sng" dirty="0"/>
          </a:p>
          <a:p>
            <a:pPr marL="0" lvl="0" indent="0" algn="l" rtl="0">
              <a:spcBef>
                <a:spcPts val="1600"/>
              </a:spcBef>
              <a:spcAft>
                <a:spcPts val="0"/>
              </a:spcAft>
              <a:buNone/>
            </a:pPr>
            <a:endParaRPr u="sng" dirty="0"/>
          </a:p>
          <a:p>
            <a:pPr marL="0" lvl="0" indent="0" algn="l" rtl="0">
              <a:spcBef>
                <a:spcPts val="1600"/>
              </a:spcBef>
              <a:spcAft>
                <a:spcPts val="0"/>
              </a:spcAft>
              <a:buNone/>
            </a:pPr>
            <a:r>
              <a:rPr lang="ja"/>
              <a:t>簡単にいうとゲームを簡単に作れるツールです。</a:t>
            </a: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311700" y="372725"/>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Unityでどんなことができるか</a:t>
            </a:r>
            <a:endParaRPr dirty="0"/>
          </a:p>
        </p:txBody>
      </p:sp>
      <p:sp>
        <p:nvSpPr>
          <p:cNvPr id="81" name="Google Shape;81;p15"/>
          <p:cNvSpPr txBox="1">
            <a:spLocks noGrp="1"/>
          </p:cNvSpPr>
          <p:nvPr>
            <p:ph type="body" idx="1"/>
          </p:nvPr>
        </p:nvSpPr>
        <p:spPr>
          <a:xfrm>
            <a:off x="311700" y="1287175"/>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・様々なプラットフォームのゲームを制作できる</a:t>
            </a:r>
            <a:endParaRPr dirty="0"/>
          </a:p>
          <a:p>
            <a:pPr marL="0" lvl="0" indent="0" algn="l" rtl="0">
              <a:spcBef>
                <a:spcPts val="1600"/>
              </a:spcBef>
              <a:spcAft>
                <a:spcPts val="0"/>
              </a:spcAft>
              <a:buNone/>
            </a:pPr>
            <a:r>
              <a:rPr lang="ja"/>
              <a:t>・アニメーションも作れる！</a:t>
            </a:r>
            <a:endParaRPr dirty="0"/>
          </a:p>
          <a:p>
            <a:pPr marL="0" lvl="0" indent="0" algn="l" rtl="0">
              <a:spcBef>
                <a:spcPts val="1600"/>
              </a:spcBef>
              <a:spcAft>
                <a:spcPts val="1600"/>
              </a:spcAft>
              <a:buNone/>
            </a:pPr>
            <a:r>
              <a:rPr lang="ja"/>
              <a:t>・VRCHAT</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p:nvPr/>
        </p:nvSpPr>
        <p:spPr>
          <a:xfrm>
            <a:off x="1094475" y="1520075"/>
            <a:ext cx="68667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3400">
                <a:solidFill>
                  <a:srgbClr val="FFFFFF"/>
                </a:solidFill>
                <a:latin typeface="Lato"/>
                <a:ea typeface="Lato"/>
                <a:cs typeface="Lato"/>
                <a:sym typeface="Lato"/>
              </a:rPr>
              <a:t>とりあえずなにか作ってみよう！</a:t>
            </a:r>
            <a:endParaRPr sz="3400" dirty="0">
              <a:solidFill>
                <a:srgbClr val="FFFFFF"/>
              </a:solidFill>
              <a:latin typeface="Lato"/>
              <a:ea typeface="Lato"/>
              <a:cs typeface="Lato"/>
              <a:sym typeface="Lato"/>
            </a:endParaRPr>
          </a:p>
        </p:txBody>
      </p:sp>
      <p:sp>
        <p:nvSpPr>
          <p:cNvPr id="87" name="Google Shape;87;p16"/>
          <p:cNvSpPr txBox="1"/>
          <p:nvPr/>
        </p:nvSpPr>
        <p:spPr>
          <a:xfrm>
            <a:off x="277500" y="2361075"/>
            <a:ext cx="8866500" cy="677100"/>
          </a:xfrm>
          <a:prstGeom prst="rect">
            <a:avLst/>
          </a:prstGeom>
          <a:noFill/>
          <a:ln>
            <a:noFill/>
          </a:ln>
        </p:spPr>
        <p:txBody>
          <a:bodyPr spcFirstLastPara="1" wrap="square" lIns="91425" tIns="91425" rIns="91425" bIns="91425" anchor="t" anchorCtr="0">
            <a:spAutoFit/>
          </a:bodyPr>
          <a:lstStyle/>
          <a:p>
            <a:pPr marL="914400" lvl="0" indent="0" algn="l" rtl="0">
              <a:spcBef>
                <a:spcPts val="0"/>
              </a:spcBef>
              <a:spcAft>
                <a:spcPts val="0"/>
              </a:spcAft>
              <a:buNone/>
            </a:pPr>
            <a:r>
              <a:rPr lang="ja" sz="3200" b="1">
                <a:solidFill>
                  <a:schemeClr val="dk1"/>
                </a:solidFill>
                <a:latin typeface="Playfair Display"/>
                <a:ea typeface="Playfair Display"/>
                <a:cs typeface="Playfair Display"/>
                <a:sym typeface="Playfair Display"/>
              </a:rPr>
              <a:t>今回作るゲーム！ピンボール！</a:t>
            </a:r>
            <a:endParaRPr sz="3200" b="1" dirty="0">
              <a:solidFill>
                <a:schemeClr val="dk1"/>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7"/>
          <p:cNvPicPr preferRelativeResize="0"/>
          <p:nvPr/>
        </p:nvPicPr>
        <p:blipFill>
          <a:blip r:embed="rId3">
            <a:alphaModFix/>
          </a:blip>
          <a:stretch>
            <a:fillRect/>
          </a:stretch>
        </p:blipFill>
        <p:spPr>
          <a:xfrm>
            <a:off x="0" y="0"/>
            <a:ext cx="9199525" cy="5356976"/>
          </a:xfrm>
          <a:prstGeom prst="rect">
            <a:avLst/>
          </a:prstGeom>
          <a:noFill/>
          <a:ln>
            <a:noFill/>
          </a:ln>
        </p:spPr>
      </p:pic>
      <p:sp>
        <p:nvSpPr>
          <p:cNvPr id="93" name="Google Shape;93;p17"/>
          <p:cNvSpPr txBox="1"/>
          <p:nvPr/>
        </p:nvSpPr>
        <p:spPr>
          <a:xfrm>
            <a:off x="6939575" y="1272650"/>
            <a:ext cx="2067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solidFill>
                  <a:srgbClr val="FFFFFF"/>
                </a:solidFill>
                <a:latin typeface="Lato"/>
                <a:ea typeface="Lato"/>
                <a:cs typeface="Lato"/>
                <a:sym typeface="Lato"/>
              </a:rPr>
              <a:t>するとこんな画面がでるはず</a:t>
            </a:r>
            <a:endParaRPr b="1" dirty="0">
              <a:solidFill>
                <a:srgbClr val="FFFFFF"/>
              </a:solidFill>
              <a:latin typeface="Lato"/>
              <a:ea typeface="Lato"/>
              <a:cs typeface="Lato"/>
              <a:sym typeface="Lato"/>
            </a:endParaRPr>
          </a:p>
        </p:txBody>
      </p:sp>
      <p:sp>
        <p:nvSpPr>
          <p:cNvPr id="94" name="Google Shape;94;p17"/>
          <p:cNvSpPr txBox="1"/>
          <p:nvPr/>
        </p:nvSpPr>
        <p:spPr>
          <a:xfrm>
            <a:off x="6753275" y="2948950"/>
            <a:ext cx="22536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solidFill>
                  <a:srgbClr val="FFFFFF"/>
                </a:solidFill>
                <a:latin typeface="Lato"/>
                <a:ea typeface="Lato"/>
                <a:cs typeface="Lato"/>
                <a:sym typeface="Lato"/>
              </a:rPr>
              <a:t>これがUnityのメイン画面</a:t>
            </a:r>
            <a:endParaRPr b="1" dirty="0">
              <a:solidFill>
                <a:srgbClr val="FFFFFF"/>
              </a:solidFill>
              <a:latin typeface="Lato"/>
              <a:ea typeface="Lato"/>
              <a:cs typeface="Lato"/>
              <a:sym typeface="Lato"/>
            </a:endParaRPr>
          </a:p>
          <a:p>
            <a:pPr marL="0" lvl="0" indent="0" algn="l" rtl="0">
              <a:spcBef>
                <a:spcPts val="0"/>
              </a:spcBef>
              <a:spcAft>
                <a:spcPts val="0"/>
              </a:spcAft>
              <a:buNone/>
            </a:pPr>
            <a:r>
              <a:rPr lang="ja" b="1">
                <a:solidFill>
                  <a:srgbClr val="FFFFFF"/>
                </a:solidFill>
                <a:latin typeface="Lato"/>
                <a:ea typeface="Lato"/>
                <a:cs typeface="Lato"/>
                <a:sym typeface="Lato"/>
              </a:rPr>
              <a:t>これからざっと解説していくよ！</a:t>
            </a:r>
            <a:endParaRPr b="1" dirty="0">
              <a:solidFill>
                <a:srgbClr val="FFFFFF"/>
              </a:solidFill>
              <a:latin typeface="Lato"/>
              <a:ea typeface="Lato"/>
              <a:cs typeface="Lato"/>
              <a:sym typeface="Lato"/>
            </a:endParaRPr>
          </a:p>
        </p:txBody>
      </p:sp>
      <p:sp>
        <p:nvSpPr>
          <p:cNvPr id="95" name="Google Shape;95;p17"/>
          <p:cNvSpPr txBox="1">
            <a:spLocks noGrp="1"/>
          </p:cNvSpPr>
          <p:nvPr>
            <p:ph type="title"/>
          </p:nvPr>
        </p:nvSpPr>
        <p:spPr>
          <a:xfrm>
            <a:off x="-58775" y="137300"/>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a:t>まずはUnityを開いてみよう</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248771" y="4107717"/>
            <a:ext cx="8520600" cy="64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sz="4800" b="0" dirty="0">
                <a:solidFill>
                  <a:srgbClr val="FFFFFF"/>
                </a:solidFill>
                <a:latin typeface="ラノベPOP v2" panose="00000900000000000000" pitchFamily="50" charset="-128"/>
                <a:ea typeface="ラノベPOP v2" panose="00000900000000000000" pitchFamily="50" charset="-128"/>
                <a:cs typeface="ラノベPOP v2" panose="00000900000000000000" pitchFamily="50" charset="-128"/>
                <a:sym typeface="Lato"/>
              </a:rPr>
              <a:t>オブジェクトを出してみる</a:t>
            </a:r>
            <a:endParaRPr sz="4800" b="0" dirty="0">
              <a:solidFill>
                <a:srgbClr val="FFFFFF"/>
              </a:solidFill>
              <a:latin typeface="ラノベPOP v2" panose="00000900000000000000" pitchFamily="50" charset="-128"/>
              <a:ea typeface="ラノベPOP v2" panose="00000900000000000000" pitchFamily="50" charset="-128"/>
              <a:cs typeface="ラノベPOP v2" panose="00000900000000000000" pitchFamily="50" charset="-128"/>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25" y="48977"/>
            <a:ext cx="9138152" cy="6292000"/>
          </a:xfrm>
          <a:prstGeom prst="rect">
            <a:avLst/>
          </a:prstGeom>
          <a:noFill/>
          <a:ln w="9525" cap="flat" cmpd="sng">
            <a:solidFill>
              <a:srgbClr val="FF0000"/>
            </a:solidFill>
            <a:prstDash val="solid"/>
            <a:round/>
            <a:headEnd type="none" w="sm" len="sm"/>
            <a:tailEnd type="none" w="sm" len="sm"/>
          </a:ln>
        </p:spPr>
      </p:pic>
      <p:sp>
        <p:nvSpPr>
          <p:cNvPr id="106" name="Google Shape;106;p19"/>
          <p:cNvSpPr/>
          <p:nvPr/>
        </p:nvSpPr>
        <p:spPr>
          <a:xfrm>
            <a:off x="1045124" y="1547950"/>
            <a:ext cx="2081150" cy="1506775"/>
          </a:xfrm>
          <a:custGeom>
            <a:avLst/>
            <a:gdLst/>
            <a:ahLst/>
            <a:cxnLst/>
            <a:rect l="l" t="t" r="r" b="b"/>
            <a:pathLst>
              <a:path w="83246" h="60271" extrusionOk="0">
                <a:moveTo>
                  <a:pt x="25991" y="392"/>
                </a:moveTo>
                <a:cubicBezTo>
                  <a:pt x="17990" y="4391"/>
                  <a:pt x="7440" y="5881"/>
                  <a:pt x="2478" y="13324"/>
                </a:cubicBezTo>
                <a:cubicBezTo>
                  <a:pt x="-2954" y="21472"/>
                  <a:pt x="1566" y="34301"/>
                  <a:pt x="7181" y="42324"/>
                </a:cubicBezTo>
                <a:cubicBezTo>
                  <a:pt x="16222" y="55241"/>
                  <a:pt x="35305" y="59958"/>
                  <a:pt x="51072" y="59958"/>
                </a:cubicBezTo>
                <a:cubicBezTo>
                  <a:pt x="57815" y="59958"/>
                  <a:pt x="65937" y="61211"/>
                  <a:pt x="71058" y="56823"/>
                </a:cubicBezTo>
                <a:cubicBezTo>
                  <a:pt x="76071" y="52528"/>
                  <a:pt x="78469" y="45593"/>
                  <a:pt x="80071" y="39189"/>
                </a:cubicBezTo>
                <a:cubicBezTo>
                  <a:pt x="81443" y="33703"/>
                  <a:pt x="85029" y="27132"/>
                  <a:pt x="82031" y="22337"/>
                </a:cubicBezTo>
                <a:cubicBezTo>
                  <a:pt x="72011" y="6310"/>
                  <a:pt x="48812" y="0"/>
                  <a:pt x="29910" y="0"/>
                </a:cubicBezTo>
              </a:path>
            </a:pathLst>
          </a:custGeom>
          <a:noFill/>
          <a:ln>
            <a:noFill/>
          </a:ln>
        </p:spPr>
      </p:sp>
      <p:sp>
        <p:nvSpPr>
          <p:cNvPr id="107" name="Google Shape;107;p19"/>
          <p:cNvSpPr/>
          <p:nvPr/>
        </p:nvSpPr>
        <p:spPr>
          <a:xfrm>
            <a:off x="999300" y="313500"/>
            <a:ext cx="6074400" cy="3850200"/>
          </a:xfrm>
          <a:prstGeom prst="ellipse">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 name="Google Shape;108;p19"/>
          <p:cNvSpPr/>
          <p:nvPr/>
        </p:nvSpPr>
        <p:spPr>
          <a:xfrm>
            <a:off x="3626153" y="1617800"/>
            <a:ext cx="5344273" cy="1026449"/>
          </a:xfrm>
          <a:prstGeom prst="rect">
            <a:avLst/>
          </a:prstGeom>
        </p:spPr>
        <p:txBody>
          <a:bodyPr>
            <a:prstTxWarp prst="textPlain">
              <a:avLst/>
            </a:prstTxWarp>
          </a:bodyPr>
          <a:lstStyle/>
          <a:p>
            <a:pPr lvl="0" algn="ctr"/>
            <a:r>
              <a:rPr b="0" i="0" dirty="0" err="1">
                <a:ln w="9525" cap="flat" cmpd="sng">
                  <a:solidFill>
                    <a:srgbClr val="000000"/>
                  </a:solidFill>
                  <a:prstDash val="solid"/>
                  <a:round/>
                  <a:headEnd type="none" w="sm" len="sm"/>
                  <a:tailEnd type="none" w="sm" len="sm"/>
                </a:ln>
                <a:solidFill>
                  <a:srgbClr val="FFFFFF"/>
                </a:solidFill>
                <a:latin typeface="メイリオ" panose="020B0604030504040204" pitchFamily="50" charset="-128"/>
                <a:ea typeface="メイリオ" panose="020B0604030504040204" pitchFamily="50" charset="-128"/>
              </a:rPr>
              <a:t>まずはシーンビューに立方体をだしてみよう</a:t>
            </a:r>
            <a:br>
              <a:rPr b="0" i="0" dirty="0">
                <a:ln w="9525" cap="flat" cmpd="sng">
                  <a:solidFill>
                    <a:srgbClr val="000000"/>
                  </a:solidFill>
                  <a:prstDash val="solid"/>
                  <a:round/>
                  <a:headEnd type="none" w="sm" len="sm"/>
                  <a:tailEnd type="none" w="sm" len="sm"/>
                </a:ln>
                <a:solidFill>
                  <a:srgbClr val="FFFFFF"/>
                </a:solidFill>
                <a:latin typeface="メイリオ" panose="020B0604030504040204" pitchFamily="50" charset="-128"/>
                <a:ea typeface="メイリオ" panose="020B0604030504040204" pitchFamily="50" charset="-128"/>
              </a:rPr>
            </a:br>
            <a:r>
              <a:rPr b="0" i="0" dirty="0" err="1">
                <a:ln w="9525" cap="flat" cmpd="sng">
                  <a:solidFill>
                    <a:srgbClr val="000000"/>
                  </a:solidFill>
                  <a:prstDash val="solid"/>
                  <a:round/>
                  <a:headEnd type="none" w="sm" len="sm"/>
                  <a:tailEnd type="none" w="sm" len="sm"/>
                </a:ln>
                <a:solidFill>
                  <a:srgbClr val="FFFFFF"/>
                </a:solidFill>
                <a:latin typeface="メイリオ" panose="020B0604030504040204" pitchFamily="50" charset="-128"/>
                <a:ea typeface="メイリオ" panose="020B0604030504040204" pitchFamily="50" charset="-128"/>
              </a:rPr>
              <a:t>シーンビューは赤枠で囲んだ領域のことだよ</a:t>
            </a:r>
            <a:endParaRPr b="0" i="0" dirty="0">
              <a:ln w="9525" cap="flat" cmpd="sng">
                <a:solidFill>
                  <a:srgbClr val="000000"/>
                </a:solidFill>
                <a:prstDash val="solid"/>
                <a:round/>
                <a:headEnd type="none" w="sm" len="sm"/>
                <a:tailEnd type="none" w="sm" len="sm"/>
              </a:ln>
              <a:solidFill>
                <a:srgbClr val="FFFFFF"/>
              </a:solidFill>
              <a:latin typeface="メイリオ" panose="020B0604030504040204" pitchFamily="50" charset="-128"/>
              <a:ea typeface="メイリオ" panose="020B0604030504040204" pitchFamily="50"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0"/>
          <p:cNvPicPr preferRelativeResize="0"/>
          <p:nvPr/>
        </p:nvPicPr>
        <p:blipFill>
          <a:blip r:embed="rId3">
            <a:alphaModFix/>
          </a:blip>
          <a:stretch>
            <a:fillRect/>
          </a:stretch>
        </p:blipFill>
        <p:spPr>
          <a:xfrm>
            <a:off x="156200" y="252800"/>
            <a:ext cx="7306123" cy="4109700"/>
          </a:xfrm>
          <a:prstGeom prst="rect">
            <a:avLst/>
          </a:prstGeom>
          <a:noFill/>
          <a:ln>
            <a:noFill/>
          </a:ln>
        </p:spPr>
      </p:pic>
      <p:sp>
        <p:nvSpPr>
          <p:cNvPr id="114" name="Google Shape;114;p20"/>
          <p:cNvSpPr txBox="1"/>
          <p:nvPr/>
        </p:nvSpPr>
        <p:spPr>
          <a:xfrm>
            <a:off x="7542300" y="814475"/>
            <a:ext cx="1577400" cy="180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 b="1">
                <a:solidFill>
                  <a:srgbClr val="FFFFFF"/>
                </a:solidFill>
                <a:latin typeface="Lato"/>
                <a:ea typeface="Lato"/>
                <a:cs typeface="Lato"/>
                <a:sym typeface="Lato"/>
              </a:rPr>
              <a:t>上のメニューから</a:t>
            </a:r>
            <a:endParaRPr b="1" dirty="0">
              <a:solidFill>
                <a:srgbClr val="FFFFFF"/>
              </a:solidFill>
              <a:latin typeface="Lato"/>
              <a:ea typeface="Lato"/>
              <a:cs typeface="Lato"/>
              <a:sym typeface="Lato"/>
            </a:endParaRPr>
          </a:p>
          <a:p>
            <a:pPr marL="0" lvl="0" indent="0" algn="l" rtl="0">
              <a:spcBef>
                <a:spcPts val="0"/>
              </a:spcBef>
              <a:spcAft>
                <a:spcPts val="0"/>
              </a:spcAft>
              <a:buNone/>
            </a:pPr>
            <a:endParaRPr b="1" dirty="0">
              <a:solidFill>
                <a:srgbClr val="FFFFFF"/>
              </a:solidFill>
              <a:latin typeface="Lato"/>
              <a:ea typeface="Lato"/>
              <a:cs typeface="Lato"/>
              <a:sym typeface="Lato"/>
            </a:endParaRPr>
          </a:p>
          <a:p>
            <a:pPr marL="0" lvl="0" indent="0" algn="l" rtl="0">
              <a:spcBef>
                <a:spcPts val="0"/>
              </a:spcBef>
              <a:spcAft>
                <a:spcPts val="0"/>
              </a:spcAft>
              <a:buNone/>
            </a:pPr>
            <a:endParaRPr b="1" dirty="0">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GameObject</a:t>
            </a:r>
            <a:endParaRPr sz="1700" b="1" dirty="0">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・３D Object</a:t>
            </a:r>
            <a:endParaRPr sz="1700" b="1" dirty="0">
              <a:solidFill>
                <a:srgbClr val="FFFFFF"/>
              </a:solidFill>
              <a:latin typeface="Lato"/>
              <a:ea typeface="Lato"/>
              <a:cs typeface="Lato"/>
              <a:sym typeface="Lato"/>
            </a:endParaRPr>
          </a:p>
          <a:p>
            <a:pPr marL="0" lvl="0" indent="0" algn="l" rtl="0">
              <a:spcBef>
                <a:spcPts val="0"/>
              </a:spcBef>
              <a:spcAft>
                <a:spcPts val="0"/>
              </a:spcAft>
              <a:buNone/>
            </a:pPr>
            <a:r>
              <a:rPr lang="ja" sz="1700" b="1">
                <a:solidFill>
                  <a:srgbClr val="FFFFFF"/>
                </a:solidFill>
                <a:latin typeface="Lato"/>
                <a:ea typeface="Lato"/>
                <a:cs typeface="Lato"/>
                <a:sym typeface="Lato"/>
              </a:rPr>
              <a:t>・Cubeを選</a:t>
            </a:r>
            <a:r>
              <a:rPr lang="ja" b="1">
                <a:solidFill>
                  <a:srgbClr val="FFFFFF"/>
                </a:solidFill>
                <a:latin typeface="Lato"/>
                <a:ea typeface="Lato"/>
                <a:cs typeface="Lato"/>
                <a:sym typeface="Lato"/>
              </a:rPr>
              <a:t>択</a:t>
            </a:r>
            <a:endParaRPr b="1" dirty="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body" idx="1"/>
          </p:nvPr>
        </p:nvSpPr>
        <p:spPr>
          <a:xfrm>
            <a:off x="311700" y="1417800"/>
            <a:ext cx="8520600" cy="315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120" name="Google Shape;120;p21"/>
          <p:cNvPicPr preferRelativeResize="0"/>
          <p:nvPr/>
        </p:nvPicPr>
        <p:blipFill>
          <a:blip r:embed="rId3">
            <a:alphaModFix/>
          </a:blip>
          <a:stretch>
            <a:fillRect/>
          </a:stretch>
        </p:blipFill>
        <p:spPr>
          <a:xfrm>
            <a:off x="-37700" y="-78100"/>
            <a:ext cx="9143999" cy="5175843"/>
          </a:xfrm>
          <a:prstGeom prst="rect">
            <a:avLst/>
          </a:prstGeom>
          <a:noFill/>
          <a:ln>
            <a:noFill/>
          </a:ln>
        </p:spPr>
      </p:pic>
      <p:sp>
        <p:nvSpPr>
          <p:cNvPr id="121" name="Google Shape;121;p21"/>
          <p:cNvSpPr/>
          <p:nvPr/>
        </p:nvSpPr>
        <p:spPr>
          <a:xfrm>
            <a:off x="438575" y="588451"/>
            <a:ext cx="8191461" cy="931596"/>
          </a:xfrm>
          <a:prstGeom prst="rect">
            <a:avLst/>
          </a:prstGeom>
        </p:spPr>
        <p:txBody>
          <a:bodyPr>
            <a:prstTxWarp prst="textPlain">
              <a:avLst/>
            </a:prstTxWarp>
          </a:bodyPr>
          <a:lstStyle/>
          <a:p>
            <a:pPr lvl="0" algn="ctr"/>
            <a:r>
              <a:rPr b="0" i="0" dirty="0">
                <a:ln w="9525" cap="flat" cmpd="sng">
                  <a:solidFill>
                    <a:schemeClr val="dk2"/>
                  </a:solidFill>
                  <a:prstDash val="solid"/>
                  <a:round/>
                  <a:headEnd type="none" w="sm" len="sm"/>
                  <a:tailEnd type="none" w="sm" len="sm"/>
                </a:ln>
                <a:solidFill>
                  <a:srgbClr val="FFFFFF"/>
                </a:solidFill>
                <a:latin typeface="Arial"/>
              </a:rPr>
              <a:t>立方体（Cube）を出すことができました</a:t>
            </a:r>
            <a:br>
              <a:rPr b="0" i="0" dirty="0">
                <a:ln w="9525" cap="flat" cmpd="sng">
                  <a:solidFill>
                    <a:schemeClr val="dk2"/>
                  </a:solidFill>
                  <a:prstDash val="solid"/>
                  <a:round/>
                  <a:headEnd type="none" w="sm" len="sm"/>
                  <a:tailEnd type="none" w="sm" len="sm"/>
                </a:ln>
                <a:solidFill>
                  <a:srgbClr val="FFFFFF"/>
                </a:solidFill>
                <a:latin typeface="Arial"/>
              </a:rPr>
            </a:br>
            <a:r>
              <a:rPr b="0" i="0" dirty="0">
                <a:ln w="9525" cap="flat" cmpd="sng">
                  <a:solidFill>
                    <a:schemeClr val="dk2"/>
                  </a:solidFill>
                  <a:prstDash val="solid"/>
                  <a:round/>
                  <a:headEnd type="none" w="sm" len="sm"/>
                  <a:tailEnd type="none" w="sm" len="sm"/>
                </a:ln>
                <a:solidFill>
                  <a:srgbClr val="FFFFFF"/>
                </a:solidFill>
                <a:latin typeface="Arial"/>
              </a:rPr>
              <a:t>次のページでUnityの画面説明をしていきます！</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10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TotalTime>
  <Words>509</Words>
  <Application>Microsoft Office PowerPoint</Application>
  <PresentationFormat>画面に合わせる (16:9)</PresentationFormat>
  <Paragraphs>54</Paragraphs>
  <Slides>16</Slides>
  <Notes>10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16</vt:i4>
      </vt:variant>
    </vt:vector>
  </HeadingPairs>
  <TitlesOfParts>
    <vt:vector size="24" baseType="lpstr">
      <vt:lpstr>Arial</vt:lpstr>
      <vt:lpstr>ＭＳ Ｐゴシック</vt:lpstr>
      <vt:lpstr>メイリオ</vt:lpstr>
      <vt:lpstr>ラノベPOP v2</vt:lpstr>
      <vt:lpstr>けいふぉんと</vt:lpstr>
      <vt:lpstr>Lato</vt:lpstr>
      <vt:lpstr>Playfair Display</vt:lpstr>
      <vt:lpstr>Blue &amp; Gold</vt:lpstr>
      <vt:lpstr>Unitｙとはなにか</vt:lpstr>
      <vt:lpstr>Unitｙとはなにか </vt:lpstr>
      <vt:lpstr>Unityでどんなことができるか</vt:lpstr>
      <vt:lpstr>PowerPoint プレゼンテーション</vt:lpstr>
      <vt:lpstr>まずはUnityを開いてみよう</vt:lpstr>
      <vt:lpstr>オブジェクトを出してみる</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オブジェクトを変形させてみよう</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Unitｙとはなにか</dc:title>
  <cp:lastModifiedBy>Natsuki Sakuragi</cp:lastModifiedBy>
  <cp:revision>12</cp:revision>
  <dcterms:modified xsi:type="dcterms:W3CDTF">2021-03-17T10:21:37Z</dcterms:modified>
</cp:coreProperties>
</file>